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PL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66D3C6"/>
          </a:solidFill>
          <a:ln w="12700">
            <a:solidFill>
              <a:srgbClr val="66D3C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0352" y="6455664"/>
            <a:ext cx="11128248" cy="0"/>
          </a:xfrm>
          <a:prstGeom prst="line">
            <a:avLst/>
          </a:prstGeom>
          <a:noFill/>
          <a:ln w="12700">
            <a:solidFill>
              <a:srgbClr val="E6EDF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6510528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예시 샘플 · 사용 전 검수</a:t>
            </a:r>
            <a:endParaRPr lang="en-US" sz="7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155680" y="6510528"/>
            <a:ext cx="45720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750">
                <a:solidFill>
                  <a:srgbClr val="667085"/>
                </a:solidFill>
                <a:latin typeface="Apple SD Gothic Neo"/>
                <a:ea typeface="Apple SD Gothic Neo"/>
                <a:cs typeface="Apple SD Gothic Neo"/>
              </a:defRPr>
            </a:lvl1pPr>
          </a:lstStyle>
          <a:p>
            <a:pPr algn="r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155680" y="6510528"/>
            <a:ext cx="45720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750">
                <a:solidFill>
                  <a:srgbClr val="667085"/>
                </a:solidFill>
                <a:latin typeface="Apple SD Gothic Neo"/>
                <a:ea typeface="Apple SD Gothic Neo"/>
                <a:cs typeface="Apple SD Gothic Neo"/>
              </a:defRPr>
            </a:lvl1pPr>
          </a:lstStyle>
          <a:p>
            <a:pPr algn="r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732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720000">
            <a:off x="8778240" y="-1005840"/>
            <a:ext cx="4389120" cy="4389120"/>
          </a:xfrm>
          <a:prstGeom prst="arc">
            <a:avLst/>
          </a:prstGeom>
          <a:solidFill>
            <a:srgbClr val="66D3C6">
              <a:alpha val="96000"/>
            </a:srgbClr>
          </a:solidFill>
          <a:ln w="12700">
            <a:solidFill>
              <a:srgbClr val="66D3C6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601200" y="4114800"/>
            <a:ext cx="2377440" cy="2377440"/>
          </a:xfrm>
          <a:prstGeom prst="ellipse">
            <a:avLst/>
          </a:prstGeom>
          <a:solidFill>
            <a:srgbClr val="FF9A8B"/>
          </a:solidFill>
          <a:ln w="12700">
            <a:solidFill>
              <a:srgbClr val="FF9A8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13232" y="932688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66D3C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첫 강의를 준비하는 실무 컨설턴트를 위한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85800" y="1371600"/>
            <a:ext cx="7955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3700" b="1" dirty="0">
                <a:solidFill>
                  <a:srgbClr val="FFFFFF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고객 인터뷰</a:t>
            </a:r>
            <a:endParaRPr lang="en-US" sz="3700" dirty="0"/>
          </a:p>
          <a:p>
            <a:pPr indent="0" marL="0">
              <a:buNone/>
            </a:pPr>
            <a:r>
              <a:rPr lang="en-US" sz="3700" b="1" dirty="0">
                <a:solidFill>
                  <a:srgbClr val="FFFFFF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설계의 공식</a:t>
            </a:r>
            <a:endParaRPr lang="en-US" sz="3700" dirty="0"/>
          </a:p>
        </p:txBody>
      </p:sp>
      <p:sp>
        <p:nvSpPr>
          <p:cNvPr id="6" name="Text 4"/>
          <p:cNvSpPr/>
          <p:nvPr/>
        </p:nvSpPr>
        <p:spPr>
          <a:xfrm>
            <a:off x="713232" y="3090672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D9E0E8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30분 안에 문제 맥락·행동·의사결정 기준을 듣는 질문 구조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13232" y="4069080"/>
            <a:ext cx="5349240" cy="914400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50976" y="4279392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가상 사례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950976" y="4553712"/>
            <a:ext cx="4754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B2B 업무개선 컨설턴트의 첫 인터뷰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13232" y="5833872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00" dirty="0">
                <a:solidFill>
                  <a:srgbClr val="C8D0DA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구성 예시이며 성과를 보장하지 않습니다.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155680" y="6510528"/>
            <a:ext cx="45720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750">
                <a:solidFill>
                  <a:srgbClr val="667085"/>
                </a:solidFill>
                <a:latin typeface="Apple SD Gothic Neo"/>
                <a:ea typeface="Apple SD Gothic Neo"/>
                <a:cs typeface="Apple SD Gothic Neo"/>
              </a:defRPr>
            </a:lvl1pPr>
          </a:lstStyle>
          <a:p>
            <a:pPr algn="r"/>
            <a:fld id="{F7021451-1387-4CA6-816F-3879F97B5CBC}" type="slidenum">
              <a:rPr b="0" lang="en-US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393192"/>
            <a:ext cx="4480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spc="120" kern="0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09 · 정리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94360" y="749808"/>
            <a:ext cx="10972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7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다음 인터뷰 전에 할 일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12648" y="1389888"/>
            <a:ext cx="10789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작게 실행하고, 반복해서 질문을 다듬습니다.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40080" y="1920240"/>
            <a:ext cx="5303520" cy="1261872"/>
          </a:xfrm>
          <a:prstGeom prst="roundRect">
            <a:avLst>
              <a:gd name="adj" fmla="val 10870"/>
            </a:avLst>
          </a:prstGeom>
          <a:solidFill>
            <a:srgbClr val="F7FBFF"/>
          </a:solidFill>
          <a:ln w="12700">
            <a:solidFill>
              <a:srgbClr val="E6EDF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2176272"/>
            <a:ext cx="502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01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499616" y="212140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목표 한 문장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499616" y="2560320"/>
            <a:ext cx="3977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누구의 어떤 상황을 이해할지 정한다.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6291072" y="1920240"/>
            <a:ext cx="5303520" cy="1261872"/>
          </a:xfrm>
          <a:prstGeom prst="roundRect">
            <a:avLst>
              <a:gd name="adj" fmla="val 10870"/>
            </a:avLst>
          </a:prstGeom>
          <a:solidFill>
            <a:srgbClr val="F7FBFF"/>
          </a:solidFill>
          <a:ln w="12700">
            <a:solidFill>
              <a:srgbClr val="E6EDF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19672" y="2176272"/>
            <a:ext cx="502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02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150608" y="212140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질문 7개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7150608" y="2560320"/>
            <a:ext cx="3977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과거 사건과 실제 행동 중심으로 쓴다.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640080" y="3493008"/>
            <a:ext cx="5303520" cy="1261872"/>
          </a:xfrm>
          <a:prstGeom prst="roundRect">
            <a:avLst>
              <a:gd name="adj" fmla="val 10870"/>
            </a:avLst>
          </a:prstGeom>
          <a:solidFill>
            <a:srgbClr val="F7FBFF"/>
          </a:solidFill>
          <a:ln w="12700">
            <a:solidFill>
              <a:srgbClr val="E6EDF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68680" y="3749040"/>
            <a:ext cx="502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03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499616" y="369417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30분 실행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499616" y="4133088"/>
            <a:ext cx="3977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동의를 받고 사실·표현을 기록한다.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6291072" y="3493008"/>
            <a:ext cx="5303520" cy="1261872"/>
          </a:xfrm>
          <a:prstGeom prst="roundRect">
            <a:avLst>
              <a:gd name="adj" fmla="val 10870"/>
            </a:avLst>
          </a:prstGeom>
          <a:solidFill>
            <a:srgbClr val="DCF8ED"/>
          </a:solidFill>
          <a:ln w="12700">
            <a:solidFill>
              <a:srgbClr val="BDEBD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519672" y="3749040"/>
            <a:ext cx="5029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04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150608" y="369417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패턴 비교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7150608" y="4133088"/>
            <a:ext cx="3977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다음 인터뷰에서 가설을 다시 확인한다.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731520" y="5285232"/>
            <a:ext cx="10698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이 자료는 가상의 교육용 구성 예시입니다.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932688" y="5705856"/>
            <a:ext cx="10332720" cy="3566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5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업종·대상·법적 요건에 맞게 검수한 뒤 사용하세요. 특정 성과·고객 반응·매출을 보장하지 않습니다.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155680" y="6510528"/>
            <a:ext cx="45720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750">
                <a:solidFill>
                  <a:srgbClr val="667085"/>
                </a:solidFill>
                <a:latin typeface="Apple SD Gothic Neo"/>
                <a:ea typeface="Apple SD Gothic Neo"/>
                <a:cs typeface="Apple SD Gothic Neo"/>
              </a:defRPr>
            </a:lvl1pPr>
          </a:lstStyle>
          <a:p>
            <a:pPr algn="r"/>
            <a:fld id="{F7021451-1387-4CA6-816F-3879F97B5CBC}" type="slidenum">
              <a:rPr b="0" lang="en-US"/>
              <a:t>10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393192"/>
            <a:ext cx="4480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spc="120" kern="0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01 · 도입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94360" y="749808"/>
            <a:ext cx="10972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7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오늘 가져갈 세 가지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12648" y="1389888"/>
            <a:ext cx="10789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질문 목록보다 재사용 가능한 인터뷰 구조를 익힙니다.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94360" y="2084832"/>
            <a:ext cx="3401568" cy="2907792"/>
          </a:xfrm>
          <a:prstGeom prst="roundRect">
            <a:avLst>
              <a:gd name="adj" fmla="val 6289"/>
            </a:avLst>
          </a:prstGeom>
          <a:solidFill>
            <a:srgbClr val="DCF8ED"/>
          </a:solidFill>
          <a:ln w="12700">
            <a:solidFill>
              <a:srgbClr val="DCF8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50392" y="235915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1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850392" y="3063240"/>
            <a:ext cx="2788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9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문제 맥락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850392" y="3703320"/>
            <a:ext cx="277063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고객이 실제로 문제를 겪은 순간을 구체화합니다.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379976" y="2084832"/>
            <a:ext cx="3401568" cy="2907792"/>
          </a:xfrm>
          <a:prstGeom prst="roundRect">
            <a:avLst>
              <a:gd name="adj" fmla="val 6289"/>
            </a:avLst>
          </a:prstGeom>
          <a:solidFill>
            <a:srgbClr val="D9F0FF"/>
          </a:solidFill>
          <a:ln w="12700">
            <a:solidFill>
              <a:srgbClr val="D9F0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636008" y="235915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2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4636008" y="3063240"/>
            <a:ext cx="2788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9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현재 행동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4636008" y="3703320"/>
            <a:ext cx="277063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현재 해결 순서와 사용 중인 대안을 확인합니다.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8165592" y="2084832"/>
            <a:ext cx="3401568" cy="2907792"/>
          </a:xfrm>
          <a:prstGeom prst="roundRect">
            <a:avLst>
              <a:gd name="adj" fmla="val 6289"/>
            </a:avLst>
          </a:prstGeom>
          <a:solidFill>
            <a:srgbClr val="FFE3D5"/>
          </a:solidFill>
          <a:ln w="12700">
            <a:solidFill>
              <a:srgbClr val="FFE3D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21624" y="235915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3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8421624" y="3063240"/>
            <a:ext cx="2788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9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결정 기준</a:t>
            </a:r>
            <a:endParaRPr lang="en-US" sz="1900" dirty="0"/>
          </a:p>
        </p:txBody>
      </p:sp>
      <p:sp>
        <p:nvSpPr>
          <p:cNvPr id="16" name="Text 14"/>
          <p:cNvSpPr/>
          <p:nvPr/>
        </p:nvSpPr>
        <p:spPr>
          <a:xfrm>
            <a:off x="8421624" y="3703320"/>
            <a:ext cx="277063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도입을 움직이거나 막는 조건을 구분합니다.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31520" y="5632704"/>
            <a:ext cx="10698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오늘의 기준: 내가 설명한 시간보다 고객이 구체적으로 말한 시간이 길었는가?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155680" y="6510528"/>
            <a:ext cx="45720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750">
                <a:solidFill>
                  <a:srgbClr val="667085"/>
                </a:solidFill>
                <a:latin typeface="Apple SD Gothic Neo"/>
                <a:ea typeface="Apple SD Gothic Neo"/>
                <a:cs typeface="Apple SD Gothic Neo"/>
              </a:defRPr>
            </a:lvl1pPr>
          </a:lstStyle>
          <a:p>
            <a:pPr algn="r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393192"/>
            <a:ext cx="4480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spc="120" kern="0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02 · 문제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94360" y="749808"/>
            <a:ext cx="10972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7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답은 들었는데, 근거가 없다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12648" y="1389888"/>
            <a:ext cx="10789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첫 인터뷰에서 자주 생기는 세 가지 오류입니다.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58368" y="1965960"/>
            <a:ext cx="10863072" cy="877824"/>
          </a:xfrm>
          <a:prstGeom prst="roundRect">
            <a:avLst>
              <a:gd name="adj" fmla="val 13542"/>
            </a:avLst>
          </a:prstGeom>
          <a:solidFill>
            <a:srgbClr val="F7FBFF"/>
          </a:solidFill>
          <a:ln w="12700">
            <a:solidFill>
              <a:srgbClr val="E6EDF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96112" y="2203704"/>
            <a:ext cx="502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b="1" dirty="0">
                <a:solidFill>
                  <a:srgbClr val="FF9A8B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01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572768" y="213055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의견을 사실처럼 기록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800600" y="2130552"/>
            <a:ext cx="6172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“쓸 것 같아요”는 행동 증거가 아닙니다.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58368" y="3108960"/>
            <a:ext cx="10863072" cy="877824"/>
          </a:xfrm>
          <a:prstGeom prst="roundRect">
            <a:avLst>
              <a:gd name="adj" fmla="val 13542"/>
            </a:avLst>
          </a:prstGeom>
          <a:solidFill>
            <a:srgbClr val="FFE3D5"/>
          </a:solidFill>
          <a:ln w="12700">
            <a:solidFill>
              <a:srgbClr val="FFD2C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96112" y="3346704"/>
            <a:ext cx="502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b="1" dirty="0">
                <a:solidFill>
                  <a:srgbClr val="FF9A8B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02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572768" y="327355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해결책을 먼저 설명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800600" y="3273552"/>
            <a:ext cx="6172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상대는 문제보다 예의상 반응을 보여줄 수 있습니다.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58368" y="4251960"/>
            <a:ext cx="10863072" cy="877824"/>
          </a:xfrm>
          <a:prstGeom prst="roundRect">
            <a:avLst>
              <a:gd name="adj" fmla="val 13542"/>
            </a:avLst>
          </a:prstGeom>
          <a:solidFill>
            <a:srgbClr val="F7FBFF"/>
          </a:solidFill>
          <a:ln w="12700">
            <a:solidFill>
              <a:srgbClr val="E6EDF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96112" y="4489704"/>
            <a:ext cx="502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b="1" dirty="0">
                <a:solidFill>
                  <a:srgbClr val="FF9A8B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03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572768" y="441655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여러 상황을 한꺼번에 질문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800600" y="4416552"/>
            <a:ext cx="6172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언제, 어떤 맥락의 일인지 비교하기 어렵습니다.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22960" y="5623560"/>
            <a:ext cx="10515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좋은 인터뷰는 ‘좋아 보인다’가 아니라 ‘무슨 일이 실제로 있었는지’를 남깁니다.</a:t>
            </a:r>
            <a:endParaRPr lang="en-US" sz="16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155680" y="6510528"/>
            <a:ext cx="45720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750">
                <a:solidFill>
                  <a:srgbClr val="667085"/>
                </a:solidFill>
                <a:latin typeface="Apple SD Gothic Neo"/>
                <a:ea typeface="Apple SD Gothic Neo"/>
                <a:cs typeface="Apple SD Gothic Neo"/>
              </a:defRPr>
            </a:lvl1pPr>
          </a:lstStyle>
          <a:p>
            <a:pPr algn="r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393192"/>
            <a:ext cx="4480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spc="120" kern="0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03 · 개념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94360" y="749808"/>
            <a:ext cx="10972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7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사건 → 행동 → 손실 → 결정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12648" y="1389888"/>
            <a:ext cx="10789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하나의 최근 경험을 네 층으로 따라갑니다.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85216" y="2157984"/>
            <a:ext cx="2468880" cy="2267712"/>
          </a:xfrm>
          <a:prstGeom prst="roundRect">
            <a:avLst>
              <a:gd name="adj" fmla="val 7258"/>
            </a:avLst>
          </a:prstGeom>
          <a:solidFill>
            <a:srgbClr val="EFE6FF"/>
          </a:solidFill>
          <a:ln w="12700">
            <a:solidFill>
              <a:srgbClr val="EFE6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13816" y="2414016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13816" y="296265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사건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13816" y="3483864"/>
            <a:ext cx="196596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언제 문제가 시작됐나?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3099816" y="3063240"/>
            <a:ext cx="2926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→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3438144" y="2157984"/>
            <a:ext cx="2468880" cy="2267712"/>
          </a:xfrm>
          <a:prstGeom prst="roundRect">
            <a:avLst>
              <a:gd name="adj" fmla="val 7258"/>
            </a:avLst>
          </a:prstGeom>
          <a:solidFill>
            <a:srgbClr val="D9F0FF"/>
          </a:solidFill>
          <a:ln w="12700">
            <a:solidFill>
              <a:srgbClr val="D9F0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66744" y="2414016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3666744" y="296265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행동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666744" y="3483864"/>
            <a:ext cx="196596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무엇을 어떤 순서로 했나?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5952744" y="3063240"/>
            <a:ext cx="2926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→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6291072" y="2157984"/>
            <a:ext cx="2468880" cy="2267712"/>
          </a:xfrm>
          <a:prstGeom prst="roundRect">
            <a:avLst>
              <a:gd name="adj" fmla="val 7258"/>
            </a:avLst>
          </a:prstGeom>
          <a:solidFill>
            <a:srgbClr val="FFE3D5"/>
          </a:solidFill>
          <a:ln w="12700">
            <a:solidFill>
              <a:srgbClr val="FFE3D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519672" y="2414016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3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6519672" y="296265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손실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519672" y="3483864"/>
            <a:ext cx="196596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시간·비용·감정 부담은?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8805672" y="3063240"/>
            <a:ext cx="2926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→</a:t>
            </a:r>
            <a:endParaRPr lang="en-US" sz="2000" dirty="0"/>
          </a:p>
        </p:txBody>
      </p:sp>
      <p:sp>
        <p:nvSpPr>
          <p:cNvPr id="20" name="Shape 18"/>
          <p:cNvSpPr/>
          <p:nvPr/>
        </p:nvSpPr>
        <p:spPr>
          <a:xfrm>
            <a:off x="9144000" y="2157984"/>
            <a:ext cx="2468880" cy="2267712"/>
          </a:xfrm>
          <a:prstGeom prst="roundRect">
            <a:avLst>
              <a:gd name="adj" fmla="val 7258"/>
            </a:avLst>
          </a:prstGeom>
          <a:solidFill>
            <a:srgbClr val="DCF8ED"/>
          </a:solidFill>
          <a:ln w="12700">
            <a:solidFill>
              <a:srgbClr val="DCF8E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372600" y="2414016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4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9372600" y="296265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결정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372600" y="3483864"/>
            <a:ext cx="196596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어떤 기준으로 대안을 골랐나?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758952" y="4956048"/>
            <a:ext cx="10671048" cy="566928"/>
          </a:xfrm>
          <a:prstGeom prst="roundRect">
            <a:avLst>
              <a:gd name="adj" fmla="val 22581"/>
            </a:avLst>
          </a:prstGeom>
          <a:solidFill>
            <a:srgbClr val="273244"/>
          </a:solidFill>
          <a:ln w="12700">
            <a:solidFill>
              <a:srgbClr val="27324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87552" y="5111496"/>
            <a:ext cx="10195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한 번의 인터뷰에서 해결책 검증과 문제 탐색을 섞지 않습니다.</a:t>
            </a:r>
            <a:endParaRPr lang="en-US" sz="13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155680" y="6510528"/>
            <a:ext cx="45720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750">
                <a:solidFill>
                  <a:srgbClr val="667085"/>
                </a:solidFill>
                <a:latin typeface="Apple SD Gothic Neo"/>
                <a:ea typeface="Apple SD Gothic Neo"/>
                <a:cs typeface="Apple SD Gothic Neo"/>
              </a:defRPr>
            </a:lvl1pPr>
          </a:lstStyle>
          <a:p>
            <a:pPr algn="r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393192"/>
            <a:ext cx="4480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spc="120" kern="0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04 · 비교 사례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94360" y="749808"/>
            <a:ext cx="10972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7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유도 질문을 행동 질문으로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12648" y="1389888"/>
            <a:ext cx="10789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표현 하나가 답변의 질을 바꿉니다.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21792" y="1993392"/>
            <a:ext cx="5330952" cy="3127248"/>
          </a:xfrm>
          <a:prstGeom prst="roundRect">
            <a:avLst>
              <a:gd name="adj" fmla="val 5848"/>
            </a:avLst>
          </a:prstGeom>
          <a:solidFill>
            <a:srgbClr val="FFF2EF"/>
          </a:solidFill>
          <a:ln w="12700">
            <a:solidFill>
              <a:srgbClr val="FFD2C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96112" y="2286000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00" b="1" dirty="0">
                <a:solidFill>
                  <a:srgbClr val="A84937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피할 질문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96112" y="2779776"/>
            <a:ext cx="4480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3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“자동화 도구가 있으면</a:t>
            </a:r>
            <a:endParaRPr lang="en-US" sz="2300" dirty="0"/>
          </a:p>
          <a:p>
            <a:pPr indent="0" marL="0">
              <a:buNone/>
            </a:pPr>
            <a:r>
              <a:rPr lang="en-US" sz="23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쓰시겠어요?”</a:t>
            </a:r>
            <a:endParaRPr lang="en-US" sz="2300" dirty="0"/>
          </a:p>
        </p:txBody>
      </p:sp>
      <p:sp>
        <p:nvSpPr>
          <p:cNvPr id="8" name="Text 6"/>
          <p:cNvSpPr/>
          <p:nvPr/>
        </p:nvSpPr>
        <p:spPr>
          <a:xfrm>
            <a:off x="896112" y="4096512"/>
            <a:ext cx="4434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미래의 의향과 긍정 반응만 남을 수 있습니다.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236208" y="1993392"/>
            <a:ext cx="5330952" cy="3127248"/>
          </a:xfrm>
          <a:prstGeom prst="roundRect">
            <a:avLst>
              <a:gd name="adj" fmla="val 5848"/>
            </a:avLst>
          </a:prstGeom>
          <a:solidFill>
            <a:srgbClr val="DCF8ED"/>
          </a:solidFill>
          <a:ln w="12700">
            <a:solidFill>
              <a:srgbClr val="BDEBD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10528" y="228600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바꾼 질문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510528" y="2779776"/>
            <a:ext cx="45994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“최근 반복 보고를 줄이려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시도한 때를 설명해 주세요.”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6510528" y="4096512"/>
            <a:ext cx="4434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실제 상황·행동·장애물을 함께 들을 수 있습니다.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58952" y="5596128"/>
            <a:ext cx="10698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비교 포인트  |  미래 → 과거   ·   의견 → 행동   ·   일반론 → 최근 사건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155680" y="6510528"/>
            <a:ext cx="45720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750">
                <a:solidFill>
                  <a:srgbClr val="667085"/>
                </a:solidFill>
                <a:latin typeface="Apple SD Gothic Neo"/>
                <a:ea typeface="Apple SD Gothic Neo"/>
                <a:cs typeface="Apple SD Gothic Neo"/>
              </a:defRPr>
            </a:lvl1pPr>
          </a:lstStyle>
          <a:p>
            <a:pPr algn="r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393192"/>
            <a:ext cx="4480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spc="120" kern="0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05 · 질문 설계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94360" y="749808"/>
            <a:ext cx="10972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7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질문 7개로 30분 흐름 만들기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12648" y="1389888"/>
            <a:ext cx="10789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질문 수보다 후속 질문을 위한 여백이 중요합니다.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40080" y="1901952"/>
            <a:ext cx="5303520" cy="694944"/>
          </a:xfrm>
          <a:prstGeom prst="roundRect">
            <a:avLst>
              <a:gd name="adj" fmla="val 15789"/>
            </a:avLst>
          </a:prstGeom>
          <a:solidFill>
            <a:srgbClr val="DCF8ED"/>
          </a:solidFill>
          <a:ln w="12700">
            <a:solidFill>
              <a:srgbClr val="BDEBD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1248" y="2112264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01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353312" y="2029968"/>
            <a:ext cx="42793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최근 비슷한 문제가 생긴 때는 언제였나요?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40080" y="2816352"/>
            <a:ext cx="5303520" cy="694944"/>
          </a:xfrm>
          <a:prstGeom prst="roundRect">
            <a:avLst>
              <a:gd name="adj" fmla="val 15789"/>
            </a:avLst>
          </a:prstGeom>
          <a:solidFill>
            <a:srgbClr val="F7FBFF"/>
          </a:solidFill>
          <a:ln w="12700">
            <a:solidFill>
              <a:srgbClr val="E6EDF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41248" y="3026664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02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353312" y="2944368"/>
            <a:ext cx="42793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그 일은 무엇에서 시작됐나요?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40080" y="3730752"/>
            <a:ext cx="5303520" cy="694944"/>
          </a:xfrm>
          <a:prstGeom prst="roundRect">
            <a:avLst>
              <a:gd name="adj" fmla="val 15789"/>
            </a:avLst>
          </a:prstGeom>
          <a:solidFill>
            <a:srgbClr val="F7FBFF"/>
          </a:solidFill>
          <a:ln w="12700">
            <a:solidFill>
              <a:srgbClr val="E6EDF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41248" y="3941064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03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353312" y="3858768"/>
            <a:ext cx="42793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처음에는 무엇을 하셨나요?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40080" y="4645152"/>
            <a:ext cx="5303520" cy="694944"/>
          </a:xfrm>
          <a:prstGeom prst="roundRect">
            <a:avLst>
              <a:gd name="adj" fmla="val 15789"/>
            </a:avLst>
          </a:prstGeom>
          <a:solidFill>
            <a:srgbClr val="F7FBFF"/>
          </a:solidFill>
          <a:ln w="12700">
            <a:solidFill>
              <a:srgbClr val="E6EDF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41248" y="4855464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04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353312" y="4773168"/>
            <a:ext cx="42793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가장 막혔던 지점은 어디였나요?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291072" y="1901952"/>
            <a:ext cx="5303520" cy="694944"/>
          </a:xfrm>
          <a:prstGeom prst="roundRect">
            <a:avLst>
              <a:gd name="adj" fmla="val 15789"/>
            </a:avLst>
          </a:prstGeom>
          <a:solidFill>
            <a:srgbClr val="F7FBFF"/>
          </a:solidFill>
          <a:ln w="12700">
            <a:solidFill>
              <a:srgbClr val="E6EDF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92240" y="2112264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05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7004304" y="2029968"/>
            <a:ext cx="42793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지금은 어떤 방식으로 해결하나요?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291072" y="2816352"/>
            <a:ext cx="5303520" cy="694944"/>
          </a:xfrm>
          <a:prstGeom prst="roundRect">
            <a:avLst>
              <a:gd name="adj" fmla="val 15789"/>
            </a:avLst>
          </a:prstGeom>
          <a:solidFill>
            <a:srgbClr val="F7FBFF"/>
          </a:solidFill>
          <a:ln w="12700">
            <a:solidFill>
              <a:srgbClr val="E6EDF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92240" y="3026664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06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004304" y="2944368"/>
            <a:ext cx="42793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그 방식을 고른 기준은 무엇이었나요?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291072" y="3730752"/>
            <a:ext cx="5303520" cy="694944"/>
          </a:xfrm>
          <a:prstGeom prst="roundRect">
            <a:avLst>
              <a:gd name="adj" fmla="val 15789"/>
            </a:avLst>
          </a:prstGeom>
          <a:solidFill>
            <a:srgbClr val="F7FBFF"/>
          </a:solidFill>
          <a:ln w="12700">
            <a:solidFill>
              <a:srgbClr val="E6EDF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92240" y="3941064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07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7004304" y="3858768"/>
            <a:ext cx="42793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다시 한다면 무엇을 바꾸고 싶나요?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327648" y="4828032"/>
            <a:ext cx="5010912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i="1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주의: 개인정보·민감정보·영업비밀을 요청하지 않도록 업종에 맞게 검수하세요.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155680" y="6510528"/>
            <a:ext cx="45720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750">
                <a:solidFill>
                  <a:srgbClr val="667085"/>
                </a:solidFill>
                <a:latin typeface="Apple SD Gothic Neo"/>
                <a:ea typeface="Apple SD Gothic Neo"/>
                <a:cs typeface="Apple SD Gothic Neo"/>
              </a:defRPr>
            </a:lvl1pPr>
          </a:lstStyle>
          <a:p>
            <a:pPr algn="r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393192"/>
            <a:ext cx="4480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spc="120" kern="0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06 · 실습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94360" y="749808"/>
            <a:ext cx="10972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7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유도 질문 하나를 다시 쓰세요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12648" y="1389888"/>
            <a:ext cx="10789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3분 작성 · 2분 짝 검토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67512" y="1938528"/>
            <a:ext cx="10853928" cy="941832"/>
          </a:xfrm>
          <a:prstGeom prst="roundRect">
            <a:avLst>
              <a:gd name="adj" fmla="val 15534"/>
            </a:avLst>
          </a:prstGeom>
          <a:solidFill>
            <a:srgbClr val="FFE3D5"/>
          </a:solidFill>
          <a:ln w="12700">
            <a:solidFill>
              <a:srgbClr val="FFD2C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32688" y="2157984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00" b="1" dirty="0">
                <a:solidFill>
                  <a:srgbClr val="A84937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원래 질문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212848" y="2121408"/>
            <a:ext cx="8641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“이 기능이 있으면 업무가 편해질까요?”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22960" y="3273552"/>
            <a:ext cx="10607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① 최근 사건을 넣는다  ② 실제 행동을 묻는다  ③ 한 번에 하나만 묻는다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67512" y="3822192"/>
            <a:ext cx="10853928" cy="1325880"/>
          </a:xfrm>
          <a:prstGeom prst="roundRect">
            <a:avLst>
              <a:gd name="adj" fmla="val 11034"/>
            </a:avLst>
          </a:prstGeom>
          <a:solidFill>
            <a:srgbClr val="FFFFFF"/>
          </a:solidFill>
          <a:ln w="12700">
            <a:solidFill>
              <a:srgbClr val="237D7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41832" y="408736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내가 다시 쓴 질문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852928" y="4553712"/>
            <a:ext cx="8074152" cy="0"/>
          </a:xfrm>
          <a:prstGeom prst="line">
            <a:avLst/>
          </a:prstGeom>
          <a:noFill/>
          <a:ln w="15240">
            <a:solidFill>
              <a:srgbClr val="E6EDF3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67512" y="5404104"/>
            <a:ext cx="10853928" cy="585216"/>
          </a:xfrm>
          <a:prstGeom prst="roundRect">
            <a:avLst>
              <a:gd name="adj" fmla="val 18750"/>
            </a:avLst>
          </a:prstGeom>
          <a:solidFill>
            <a:srgbClr val="F7FBFF"/>
          </a:solidFill>
          <a:ln w="12700">
            <a:solidFill>
              <a:srgbClr val="E6EDF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14400" y="5577840"/>
            <a:ext cx="1031443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검토 질문  |  이 질문에 답하면 ‘언제·무엇을·어떻게’가 남는가?</a:t>
            </a:r>
            <a:endParaRPr lang="en-US" sz="12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155680" y="6510528"/>
            <a:ext cx="45720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750">
                <a:solidFill>
                  <a:srgbClr val="667085"/>
                </a:solidFill>
                <a:latin typeface="Apple SD Gothic Neo"/>
                <a:ea typeface="Apple SD Gothic Neo"/>
                <a:cs typeface="Apple SD Gothic Neo"/>
              </a:defRPr>
            </a:lvl1pPr>
          </a:lstStyle>
          <a:p>
            <a:pPr algn="r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393192"/>
            <a:ext cx="4480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spc="120" kern="0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07 · 실행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94360" y="749808"/>
            <a:ext cx="10972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7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30분 인터뷰 운영표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12648" y="1389888"/>
            <a:ext cx="10789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답변이 구체적이면 사례 탐색 구간을 늘립니다.</a:t>
            </a:r>
            <a:endParaRPr lang="en-US" sz="12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76656" y="1892808"/>
          <a:ext cx="10826496" cy="3566160"/>
        </p:xfrm>
        <a:graphic>
          <a:graphicData uri="http://schemas.openxmlformats.org/drawingml/2006/table">
            <a:tbl>
              <a:tblPr/>
              <a:tblGrid>
                <a:gridCol w="1325880"/>
                <a:gridCol w="2240280"/>
                <a:gridCol w="7260336"/>
              </a:tblGrid>
              <a:tr h="55778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73244"/>
                          </a:solidFill>
                          <a:latin typeface="Apple SD Gothic Neo" pitchFamily="34" charset="0"/>
                          <a:ea typeface="Apple SD Gothic Neo" pitchFamily="34" charset="-122"/>
                          <a:cs typeface="Apple SD Gothic Neo" pitchFamily="34" charset="-120"/>
                        </a:rPr>
                        <a:t>시간</a:t>
                      </a:r>
                      <a:endParaRPr lang="en-US" sz="1200" dirty="0">
                        <a:latin typeface="Apple SD Gothic Neo" charset="0"/>
                        <a:ea typeface="Apple SD Gothic Neo" charset="0"/>
                        <a:cs typeface="Apple SD Gothic Neo" charset="0"/>
                      </a:endParaRPr>
                    </a:p>
                  </a:txBody>
                  <a:tcPr marL="109728" marR="109728" marT="109728" marB="109728">
                    <a:lnL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73244"/>
                          </a:solidFill>
                          <a:latin typeface="Apple SD Gothic Neo" pitchFamily="34" charset="0"/>
                          <a:ea typeface="Apple SD Gothic Neo" pitchFamily="34" charset="-122"/>
                          <a:cs typeface="Apple SD Gothic Neo" pitchFamily="34" charset="-120"/>
                        </a:rPr>
                        <a:t>목적</a:t>
                      </a:r>
                      <a:endParaRPr lang="en-US" sz="1200" dirty="0">
                        <a:latin typeface="Apple SD Gothic Neo" charset="0"/>
                        <a:ea typeface="Apple SD Gothic Neo" charset="0"/>
                        <a:cs typeface="Apple SD Gothic Neo" charset="0"/>
                      </a:endParaRPr>
                    </a:p>
                  </a:txBody>
                  <a:tcPr marL="109728" marR="109728" marT="109728" marB="109728">
                    <a:lnL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73244"/>
                          </a:solidFill>
                          <a:latin typeface="Apple SD Gothic Neo" pitchFamily="34" charset="0"/>
                          <a:ea typeface="Apple SD Gothic Neo" pitchFamily="34" charset="-122"/>
                          <a:cs typeface="Apple SD Gothic Neo" pitchFamily="34" charset="-120"/>
                        </a:rPr>
                        <a:t>진행 초점</a:t>
                      </a:r>
                      <a:endParaRPr lang="en-US" sz="1200" dirty="0">
                        <a:latin typeface="Apple SD Gothic Neo" charset="0"/>
                        <a:ea typeface="Apple SD Gothic Neo" charset="0"/>
                        <a:cs typeface="Apple SD Gothic Neo" charset="0"/>
                      </a:endParaRPr>
                    </a:p>
                  </a:txBody>
                  <a:tcPr marL="109728" marR="109728" marT="109728" marB="109728">
                    <a:lnL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778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73244"/>
                          </a:solidFill>
                          <a:latin typeface="Apple SD Gothic Neo" pitchFamily="34" charset="0"/>
                          <a:ea typeface="Apple SD Gothic Neo" pitchFamily="34" charset="-122"/>
                          <a:cs typeface="Apple SD Gothic Neo" pitchFamily="34" charset="-120"/>
                        </a:rPr>
                        <a:t>0–3분</a:t>
                      </a:r>
                      <a:endParaRPr lang="en-US" sz="1200" dirty="0">
                        <a:latin typeface="Apple SD Gothic Neo" charset="0"/>
                        <a:ea typeface="Apple SD Gothic Neo" charset="0"/>
                        <a:cs typeface="Apple SD Gothic Neo" charset="0"/>
                      </a:endParaRPr>
                    </a:p>
                  </a:txBody>
                  <a:tcPr marL="109728" marR="109728" marT="109728" marB="109728">
                    <a:lnL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73244"/>
                          </a:solidFill>
                          <a:latin typeface="Apple SD Gothic Neo" pitchFamily="34" charset="0"/>
                          <a:ea typeface="Apple SD Gothic Neo" pitchFamily="34" charset="-122"/>
                          <a:cs typeface="Apple SD Gothic Neo" pitchFamily="34" charset="-120"/>
                        </a:rPr>
                        <a:t>안내·동의</a:t>
                      </a:r>
                      <a:endParaRPr lang="en-US" sz="1200" dirty="0">
                        <a:latin typeface="Apple SD Gothic Neo" charset="0"/>
                        <a:ea typeface="Apple SD Gothic Neo" charset="0"/>
                        <a:cs typeface="Apple SD Gothic Neo" charset="0"/>
                      </a:endParaRPr>
                    </a:p>
                  </a:txBody>
                  <a:tcPr marL="109728" marR="109728" marT="109728" marB="109728">
                    <a:lnL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73244"/>
                          </a:solidFill>
                          <a:latin typeface="Apple SD Gothic Neo" pitchFamily="34" charset="0"/>
                          <a:ea typeface="Apple SD Gothic Neo" pitchFamily="34" charset="-122"/>
                          <a:cs typeface="Apple SD Gothic Neo" pitchFamily="34" charset="-120"/>
                        </a:rPr>
                        <a:t>목적, 기록 범위, 녹음 여부</a:t>
                      </a:r>
                      <a:endParaRPr lang="en-US" sz="1200" dirty="0">
                        <a:latin typeface="Apple SD Gothic Neo" charset="0"/>
                        <a:ea typeface="Apple SD Gothic Neo" charset="0"/>
                        <a:cs typeface="Apple SD Gothic Neo" charset="0"/>
                      </a:endParaRPr>
                    </a:p>
                  </a:txBody>
                  <a:tcPr marL="109728" marR="109728" marT="109728" marB="109728">
                    <a:lnL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778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73244"/>
                          </a:solidFill>
                          <a:latin typeface="Apple SD Gothic Neo" pitchFamily="34" charset="0"/>
                          <a:ea typeface="Apple SD Gothic Neo" pitchFamily="34" charset="-122"/>
                          <a:cs typeface="Apple SD Gothic Neo" pitchFamily="34" charset="-120"/>
                        </a:rPr>
                        <a:t>3–8분</a:t>
                      </a:r>
                      <a:endParaRPr lang="en-US" sz="1200" dirty="0">
                        <a:latin typeface="Apple SD Gothic Neo" charset="0"/>
                        <a:ea typeface="Apple SD Gothic Neo" charset="0"/>
                        <a:cs typeface="Apple SD Gothic Neo" charset="0"/>
                      </a:endParaRPr>
                    </a:p>
                  </a:txBody>
                  <a:tcPr marL="109728" marR="109728" marT="109728" marB="109728">
                    <a:lnL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73244"/>
                          </a:solidFill>
                          <a:latin typeface="Apple SD Gothic Neo" pitchFamily="34" charset="0"/>
                          <a:ea typeface="Apple SD Gothic Neo" pitchFamily="34" charset="-122"/>
                          <a:cs typeface="Apple SD Gothic Neo" pitchFamily="34" charset="-120"/>
                        </a:rPr>
                        <a:t>맥락</a:t>
                      </a:r>
                      <a:endParaRPr lang="en-US" sz="1200" dirty="0">
                        <a:latin typeface="Apple SD Gothic Neo" charset="0"/>
                        <a:ea typeface="Apple SD Gothic Neo" charset="0"/>
                        <a:cs typeface="Apple SD Gothic Neo" charset="0"/>
                      </a:endParaRPr>
                    </a:p>
                  </a:txBody>
                  <a:tcPr marL="109728" marR="109728" marT="109728" marB="109728">
                    <a:lnL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73244"/>
                          </a:solidFill>
                          <a:latin typeface="Apple SD Gothic Neo" pitchFamily="34" charset="0"/>
                          <a:ea typeface="Apple SD Gothic Neo" pitchFamily="34" charset="-122"/>
                          <a:cs typeface="Apple SD Gothic Neo" pitchFamily="34" charset="-120"/>
                        </a:rPr>
                        <a:t>역할과 최근 업무 흐름</a:t>
                      </a:r>
                      <a:endParaRPr lang="en-US" sz="1200" dirty="0">
                        <a:latin typeface="Apple SD Gothic Neo" charset="0"/>
                        <a:ea typeface="Apple SD Gothic Neo" charset="0"/>
                        <a:cs typeface="Apple SD Gothic Neo" charset="0"/>
                      </a:endParaRPr>
                    </a:p>
                  </a:txBody>
                  <a:tcPr marL="109728" marR="109728" marT="109728" marB="109728">
                    <a:lnL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778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73244"/>
                          </a:solidFill>
                          <a:latin typeface="Apple SD Gothic Neo" pitchFamily="34" charset="0"/>
                          <a:ea typeface="Apple SD Gothic Neo" pitchFamily="34" charset="-122"/>
                          <a:cs typeface="Apple SD Gothic Neo" pitchFamily="34" charset="-120"/>
                        </a:rPr>
                        <a:t>8–18분</a:t>
                      </a:r>
                      <a:endParaRPr lang="en-US" sz="1200" dirty="0">
                        <a:latin typeface="Apple SD Gothic Neo" charset="0"/>
                        <a:ea typeface="Apple SD Gothic Neo" charset="0"/>
                        <a:cs typeface="Apple SD Gothic Neo" charset="0"/>
                      </a:endParaRPr>
                    </a:p>
                  </a:txBody>
                  <a:tcPr marL="109728" marR="109728" marT="109728" marB="109728">
                    <a:lnL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73244"/>
                          </a:solidFill>
                          <a:latin typeface="Apple SD Gothic Neo" pitchFamily="34" charset="0"/>
                          <a:ea typeface="Apple SD Gothic Neo" pitchFamily="34" charset="-122"/>
                          <a:cs typeface="Apple SD Gothic Neo" pitchFamily="34" charset="-120"/>
                        </a:rPr>
                        <a:t>사례 탐색</a:t>
                      </a:r>
                      <a:endParaRPr lang="en-US" sz="1200" dirty="0">
                        <a:latin typeface="Apple SD Gothic Neo" charset="0"/>
                        <a:ea typeface="Apple SD Gothic Neo" charset="0"/>
                        <a:cs typeface="Apple SD Gothic Neo" charset="0"/>
                      </a:endParaRPr>
                    </a:p>
                  </a:txBody>
                  <a:tcPr marL="109728" marR="109728" marT="109728" marB="109728">
                    <a:lnL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73244"/>
                          </a:solidFill>
                          <a:latin typeface="Apple SD Gothic Neo" pitchFamily="34" charset="0"/>
                          <a:ea typeface="Apple SD Gothic Neo" pitchFamily="34" charset="-122"/>
                          <a:cs typeface="Apple SD Gothic Neo" pitchFamily="34" charset="-120"/>
                        </a:rPr>
                        <a:t>사건의 시작부터 결과까지</a:t>
                      </a:r>
                      <a:endParaRPr lang="en-US" sz="1200" dirty="0">
                        <a:latin typeface="Apple SD Gothic Neo" charset="0"/>
                        <a:ea typeface="Apple SD Gothic Neo" charset="0"/>
                        <a:cs typeface="Apple SD Gothic Neo" charset="0"/>
                      </a:endParaRPr>
                    </a:p>
                  </a:txBody>
                  <a:tcPr marL="109728" marR="109728" marT="109728" marB="109728">
                    <a:lnL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778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73244"/>
                          </a:solidFill>
                          <a:latin typeface="Apple SD Gothic Neo" pitchFamily="34" charset="0"/>
                          <a:ea typeface="Apple SD Gothic Neo" pitchFamily="34" charset="-122"/>
                          <a:cs typeface="Apple SD Gothic Neo" pitchFamily="34" charset="-120"/>
                        </a:rPr>
                        <a:t>18–25분</a:t>
                      </a:r>
                      <a:endParaRPr lang="en-US" sz="1200" dirty="0">
                        <a:latin typeface="Apple SD Gothic Neo" charset="0"/>
                        <a:ea typeface="Apple SD Gothic Neo" charset="0"/>
                        <a:cs typeface="Apple SD Gothic Neo" charset="0"/>
                      </a:endParaRPr>
                    </a:p>
                  </a:txBody>
                  <a:tcPr marL="109728" marR="109728" marT="109728" marB="109728">
                    <a:lnL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73244"/>
                          </a:solidFill>
                          <a:latin typeface="Apple SD Gothic Neo" pitchFamily="34" charset="0"/>
                          <a:ea typeface="Apple SD Gothic Neo" pitchFamily="34" charset="-122"/>
                          <a:cs typeface="Apple SD Gothic Neo" pitchFamily="34" charset="-120"/>
                        </a:rPr>
                        <a:t>대안·결정</a:t>
                      </a:r>
                      <a:endParaRPr lang="en-US" sz="1200" dirty="0">
                        <a:latin typeface="Apple SD Gothic Neo" charset="0"/>
                        <a:ea typeface="Apple SD Gothic Neo" charset="0"/>
                        <a:cs typeface="Apple SD Gothic Neo" charset="0"/>
                      </a:endParaRPr>
                    </a:p>
                  </a:txBody>
                  <a:tcPr marL="109728" marR="109728" marT="109728" marB="109728">
                    <a:lnL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73244"/>
                          </a:solidFill>
                          <a:latin typeface="Apple SD Gothic Neo" pitchFamily="34" charset="0"/>
                          <a:ea typeface="Apple SD Gothic Neo" pitchFamily="34" charset="-122"/>
                          <a:cs typeface="Apple SD Gothic Neo" pitchFamily="34" charset="-120"/>
                        </a:rPr>
                        <a:t>현재 방식과 선택 기준</a:t>
                      </a:r>
                      <a:endParaRPr lang="en-US" sz="1200" dirty="0">
                        <a:latin typeface="Apple SD Gothic Neo" charset="0"/>
                        <a:ea typeface="Apple SD Gothic Neo" charset="0"/>
                        <a:cs typeface="Apple SD Gothic Neo" charset="0"/>
                      </a:endParaRPr>
                    </a:p>
                  </a:txBody>
                  <a:tcPr marL="109728" marR="109728" marT="109728" marB="109728">
                    <a:lnL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778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73244"/>
                          </a:solidFill>
                          <a:latin typeface="Apple SD Gothic Neo" pitchFamily="34" charset="0"/>
                          <a:ea typeface="Apple SD Gothic Neo" pitchFamily="34" charset="-122"/>
                          <a:cs typeface="Apple SD Gothic Neo" pitchFamily="34" charset="-120"/>
                        </a:rPr>
                        <a:t>25–30분</a:t>
                      </a:r>
                      <a:endParaRPr lang="en-US" sz="1200" dirty="0">
                        <a:latin typeface="Apple SD Gothic Neo" charset="0"/>
                        <a:ea typeface="Apple SD Gothic Neo" charset="0"/>
                        <a:cs typeface="Apple SD Gothic Neo" charset="0"/>
                      </a:endParaRPr>
                    </a:p>
                  </a:txBody>
                  <a:tcPr marL="109728" marR="109728" marT="109728" marB="109728">
                    <a:lnL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73244"/>
                          </a:solidFill>
                          <a:latin typeface="Apple SD Gothic Neo" pitchFamily="34" charset="0"/>
                          <a:ea typeface="Apple SD Gothic Neo" pitchFamily="34" charset="-122"/>
                          <a:cs typeface="Apple SD Gothic Neo" pitchFamily="34" charset="-120"/>
                        </a:rPr>
                        <a:t>요약·종료</a:t>
                      </a:r>
                      <a:endParaRPr lang="en-US" sz="1200" dirty="0">
                        <a:latin typeface="Apple SD Gothic Neo" charset="0"/>
                        <a:ea typeface="Apple SD Gothic Neo" charset="0"/>
                        <a:cs typeface="Apple SD Gothic Neo" charset="0"/>
                      </a:endParaRPr>
                    </a:p>
                  </a:txBody>
                  <a:tcPr marL="109728" marR="109728" marT="109728" marB="109728">
                    <a:lnL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273244"/>
                          </a:solidFill>
                          <a:latin typeface="Apple SD Gothic Neo" pitchFamily="34" charset="0"/>
                          <a:ea typeface="Apple SD Gothic Neo" pitchFamily="34" charset="-122"/>
                          <a:cs typeface="Apple SD Gothic Neo" pitchFamily="34" charset="-120"/>
                        </a:rPr>
                        <a:t>이해한 내용 확인, 후속 동의</a:t>
                      </a:r>
                      <a:endParaRPr lang="en-US" sz="1200" dirty="0">
                        <a:latin typeface="Apple SD Gothic Neo" charset="0"/>
                        <a:ea typeface="Apple SD Gothic Neo" charset="0"/>
                        <a:cs typeface="Apple SD Gothic Neo" charset="0"/>
                      </a:endParaRPr>
                    </a:p>
                  </a:txBody>
                  <a:tcPr marL="109728" marR="109728" marT="109728" marB="109728">
                    <a:lnL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ED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676656" y="1892808"/>
            <a:ext cx="10826496" cy="539496"/>
          </a:xfrm>
          <a:prstGeom prst="rect">
            <a:avLst/>
          </a:prstGeom>
          <a:solidFill>
            <a:srgbClr val="273244"/>
          </a:solidFill>
          <a:ln w="12700">
            <a:solidFill>
              <a:srgbClr val="273244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41248" y="2057400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시간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2011680" y="2057400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목적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160520" y="2057400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진행 초점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777240" y="5724144"/>
            <a:ext cx="10607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진행자는 설득자가 아니라 구체성을 돕는 탐색자입니다.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155680" y="6510528"/>
            <a:ext cx="45720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750">
                <a:solidFill>
                  <a:srgbClr val="667085"/>
                </a:solidFill>
                <a:latin typeface="Apple SD Gothic Neo"/>
                <a:ea typeface="Apple SD Gothic Neo"/>
                <a:cs typeface="Apple SD Gothic Neo"/>
              </a:defRPr>
            </a:lvl1pPr>
          </a:lstStyle>
          <a:p>
            <a:pPr algn="r"/>
            <a:fld id="{F7021451-1387-4CA6-816F-3879F97B5CBC}" type="slidenum">
              <a:rPr b="0" lang="en-US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393192"/>
            <a:ext cx="4480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spc="120" kern="0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08 · 분석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94360" y="749808"/>
            <a:ext cx="10972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7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사실과 해석을 분리해서 기록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12648" y="1389888"/>
            <a:ext cx="10789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한 명의 인상보다 여러 인터뷰의 반복 패턴을 봅니다.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58368" y="1975104"/>
            <a:ext cx="5321808" cy="2670048"/>
          </a:xfrm>
          <a:prstGeom prst="roundRect">
            <a:avLst>
              <a:gd name="adj" fmla="val 6849"/>
            </a:avLst>
          </a:prstGeom>
          <a:solidFill>
            <a:srgbClr val="D9F0FF"/>
          </a:solidFill>
          <a:ln w="12700">
            <a:solidFill>
              <a:srgbClr val="D9F0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41832" y="2304288"/>
            <a:ext cx="1005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사실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941832" y="2880360"/>
            <a:ext cx="4480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고객이 말한 상황·행동·표현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41832" y="3447288"/>
            <a:ext cx="438912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예: 보고서 작성보다 자료 취합과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확인 과정이 더 오래 걸렸다.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217920" y="1975104"/>
            <a:ext cx="5321808" cy="2670048"/>
          </a:xfrm>
          <a:prstGeom prst="roundRect">
            <a:avLst>
              <a:gd name="adj" fmla="val 6849"/>
            </a:avLst>
          </a:prstGeom>
          <a:solidFill>
            <a:srgbClr val="EFE6FF"/>
          </a:solidFill>
          <a:ln w="12700">
            <a:solidFill>
              <a:srgbClr val="EFE6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01384" y="2304288"/>
            <a:ext cx="1005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237D76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해석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6501384" y="2880360"/>
            <a:ext cx="4480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273244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내가 추론한 원인·가능성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501384" y="3447288"/>
            <a:ext cx="438912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예: 자동화보다 입력 기준 통일이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667085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먼저 필요할 수 있다.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22960" y="4983480"/>
            <a:ext cx="10533888" cy="749808"/>
          </a:xfrm>
          <a:prstGeom prst="roundRect">
            <a:avLst>
              <a:gd name="adj" fmla="val 15854"/>
            </a:avLst>
          </a:prstGeom>
          <a:solidFill>
            <a:srgbClr val="273244"/>
          </a:solidFill>
          <a:ln w="12700">
            <a:solidFill>
              <a:srgbClr val="27324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115568" y="5221224"/>
            <a:ext cx="994867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다음 가설  |  팀장이 가장 먼저 줄이고 싶은 단계는 ‘취합’이다.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155680" y="6510528"/>
            <a:ext cx="457200" cy="16459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750">
                <a:solidFill>
                  <a:srgbClr val="667085"/>
                </a:solidFill>
                <a:latin typeface="Apple SD Gothic Neo"/>
                <a:ea typeface="Apple SD Gothic Neo"/>
                <a:cs typeface="Apple SD Gothic Neo"/>
              </a:defRPr>
            </a:lvl1pPr>
          </a:lstStyle>
          <a:p>
            <a:pPr algn="r"/>
            <a:fld id="{F7021451-1387-4CA6-816F-3879F97B5CBC}" type="slidenum">
              <a:rPr b="0" lang="en-US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ple SD Gothic Neo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ple SD Gothic Neo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나라는 공식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첫 강의를 위한 고객 인터뷰 설계</dc:title>
  <dc:subject>고객 인터뷰 설계 강의 자료 예시</dc:subject>
  <dc:creator>나라는 공식</dc:creator>
  <cp:lastModifiedBy>나라는 공식</cp:lastModifiedBy>
  <cp:revision>1</cp:revision>
  <dcterms:created xsi:type="dcterms:W3CDTF">2026-07-20T10:47:51Z</dcterms:created>
  <dcterms:modified xsi:type="dcterms:W3CDTF">2026-07-20T10:47:51Z</dcterms:modified>
</cp:coreProperties>
</file>